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2" r:id="rId12"/>
    <p:sldId id="266" r:id="rId13"/>
    <p:sldId id="267" r:id="rId14"/>
    <p:sldId id="268" r:id="rId15"/>
    <p:sldId id="269" r:id="rId16"/>
    <p:sldId id="270" r:id="rId17"/>
    <p:sldId id="271" r:id="rId1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1642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92ec249af00a8cc4a91#tid=68f6fb577a4d3800093b152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第二册  SJ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16_1#fea6edea8?vcp=1&amp;vop=1&amp;pid=bfbc4f107&amp;color=36,64,97&amp;vtp=1&amp;bt=1&amp;bbb=1&amp;hb=1"/>
          <p:cNvSpPr/>
          <p:nvPr/>
        </p:nvSpPr>
        <p:spPr>
          <a:xfrm>
            <a:off x="539496" y="1217059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（2）若残差值的绝对值大于3，则认为该数据是异常数据，需要剔除，剔除异常数据后，重新求出（1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）中所选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模型的经验回归方程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17_1#fea6edea8?vcp=1&amp;vop=1&amp;pid=bfbc4f107&amp;color=36,64,97&amp;vtp=1&amp;bbb=1"/>
              <p:cNvSpPr/>
              <p:nvPr/>
            </p:nvSpPr>
            <p:spPr>
              <a:xfrm>
                <a:off x="539496" y="2039194"/>
                <a:ext cx="11109960" cy="3746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【解】由题意剔除异常数据即第3天的数据后，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3.5×6−3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=3.6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41×6−43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=40.6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800"/>
                  </a:lnSpc>
                </a:pP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049−3×43=920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800"/>
                  </a:lnSpc>
                </a:pP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=91−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7400"/>
                  </a:lnSpc>
                </a:pPr>
                <a14:m>
                  <m:oMath xmlns:m="http://schemas.openxmlformats.org/officeDocument/2006/math">
                    <m:limUpp>
                      <m:limUp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Up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lim>
                        <m:acc>
                          <m:accPr>
                            <m:chr m:val="̂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​</m:t>
                            </m:r>
                          </m:e>
                        </m:acc>
                      </m:lim>
                    </m:limUp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bar>
                              <m:barPr>
                                <m:pos m:val="top"/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180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bar>
                          </m:e>
                        </m:d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bar>
                              <m:barPr>
                                <m:pos m:val="top"/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180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</m:bar>
                          </m:e>
                        </m:d>
                      </m:num>
                      <m:den>
                        <m:limLow>
                          <m:limLowPr>
                            <m:ctrlPr>
                              <a:rPr lang="en-US" altLang="zh-CN" sz="180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</m:t>
                                </m:r>
                                <m:bar>
                                  <m:barPr>
                                    <m:pos m:val="top"/>
                                    <m:ctrlPr>
                                      <a:rPr lang="en-US" altLang="zh-CN" sz="1800" b="0" i="1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</m:ctrlPr>
                                  </m:barPr>
                                  <m:e>
                                    <m:r>
                                      <a:rPr lang="en-US" altLang="zh-CN" sz="180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bar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algn="l" latinLnBrk="1">
                  <a:lnSpc>
                    <a:spcPct val="110000"/>
                  </a:lnSpc>
                </a:pPr>
                <a:endParaRPr lang="en-US" altLang="zh-CN" sz="1800" dirty="0"/>
              </a:p>
            </p:txBody>
          </p:sp>
        </mc:Choice>
        <mc:Fallback>
          <p:sp>
            <p:nvSpPr>
              <p:cNvPr id="3" name="QO_6_AN.17_1#fea6edea8?vcp=1&amp;vop=1&amp;pid=bfbc4f10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39194"/>
                <a:ext cx="11109960" cy="3746500"/>
              </a:xfrm>
              <a:prstGeom prst="rect">
                <a:avLst/>
              </a:prstGeom>
              <a:blipFill>
                <a:blip r:embed="rId3"/>
                <a:stretch>
                  <a:fillRect l="-1317" b="-1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AN.17_1#fea6edea8?vcp=1&amp;vop=1&amp;pid=bfbc4f107&amp;color=36,64,97&amp;vtp=1&amp;bbb=1">
                <a:extLst>
                  <a:ext uri="{FF2B5EF4-FFF2-40B4-BE49-F238E27FC236}">
                    <a16:creationId xmlns:a16="http://schemas.microsoft.com/office/drawing/2014/main" id="{39B826DA-31BC-8277-64AE-EE17C6D76A45}"/>
                  </a:ext>
                </a:extLst>
              </p:cNvPr>
              <p:cNvSpPr/>
              <p:nvPr/>
            </p:nvSpPr>
            <p:spPr>
              <a:xfrm>
                <a:off x="539496" y="2348566"/>
                <a:ext cx="11109960" cy="21829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7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ba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bar>
                      </m:num>
                      <m:den>
                        <m:limLow>
                          <m:limLowPr>
                            <m:ctrlPr>
                              <a:rPr lang="en-US" altLang="zh-CN" sz="180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bar>
                              <m:barPr>
                                <m:pos m:val="top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180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ba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920−5×3.6×40.6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82−5×3.6×3.6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</m:acc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=40.6−11×3.6=1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关于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的经验回归方程为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=11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AN.17_1#fea6edea8?vcp=1&amp;vop=1&amp;pid=bfbc4f107&amp;color=36,64,97&amp;vtp=1&amp;bbb=1">
                <a:extLst>
                  <a:ext uri="{FF2B5EF4-FFF2-40B4-BE49-F238E27FC236}">
                    <a16:creationId xmlns:a16="http://schemas.microsoft.com/office/drawing/2014/main" id="{39B826DA-31BC-8277-64AE-EE17C6D76A4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48566"/>
                <a:ext cx="11109960" cy="2182940"/>
              </a:xfrm>
              <a:prstGeom prst="rect">
                <a:avLst/>
              </a:prstGeom>
              <a:blipFill>
                <a:blip r:embed="rId2"/>
                <a:stretch>
                  <a:fillRect l="-1317" b="-64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076013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8_1#2ee6aaf4b?vcp=1&amp;vop=1&amp;pid=d7adaaca1&amp;color=36,64,97&amp;vtp=1&amp;bt=1&amp;bbb=1"/>
          <p:cNvSpPr/>
          <p:nvPr/>
        </p:nvSpPr>
        <p:spPr>
          <a:xfrm>
            <a:off x="539496" y="1155337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5.〈要点2〉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[河北石家庄2025高二期末]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一组实验数据如下：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2" name="QO_5_BD.18_2#2ee6aaf4b?colgroup=5,10,10,4,4,10&amp;vcp=1&amp;vop=1&amp;pid=d7adaaca1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37902973"/>
                  </p:ext>
                </p:extLst>
              </p:nvPr>
            </p:nvGraphicFramePr>
            <p:xfrm>
              <a:off x="539496" y="1643271"/>
              <a:ext cx="11055096" cy="779654"/>
            </p:xfrm>
            <a:graphic>
              <a:graphicData uri="http://schemas.openxmlformats.org/drawingml/2006/table">
                <a:tbl>
                  <a:tblPr/>
                  <a:tblGrid>
                    <a:gridCol w="13075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20700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20700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2450592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𝑦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2" name="QO_5_BD.18_2#2ee6aaf4b?colgroup=5,10,10,4,4,10&amp;vcp=1&amp;vop=1&amp;pid=d7adaaca1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37902973"/>
                  </p:ext>
                </p:extLst>
              </p:nvPr>
            </p:nvGraphicFramePr>
            <p:xfrm>
              <a:off x="539496" y="1643271"/>
              <a:ext cx="11055096" cy="779654"/>
            </p:xfrm>
            <a:graphic>
              <a:graphicData uri="http://schemas.openxmlformats.org/drawingml/2006/table">
                <a:tbl>
                  <a:tblPr/>
                  <a:tblGrid>
                    <a:gridCol w="13075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20700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20700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2450592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65" t="-1538" r="-744651" b="-12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65" t="-103125" r="-744651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BD.19_1#1e6cdf907?vcp=1&amp;vop=1&amp;pid=2ee6aaf4b&amp;color=36,64,97&amp;vtp=1&amp;bbb=1"/>
              <p:cNvSpPr/>
              <p:nvPr/>
            </p:nvSpPr>
            <p:spPr>
              <a:xfrm>
                <a:off x="539496" y="2557671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（1）根据表中数据，计算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6_BD.19_1#1e6cdf907?vcp=1&amp;vop=1&amp;pid=2ee6aaf4b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57671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N.20_1#1e6cdf907?vcp=1&amp;vop=1&amp;pid=2ee6aaf4b&amp;color=36,64,97&amp;vtp=1&amp;bbb=1"/>
              <p:cNvSpPr/>
              <p:nvPr/>
            </p:nvSpPr>
            <p:spPr>
              <a:xfrm>
                <a:off x="539496" y="2922161"/>
                <a:ext cx="11109960" cy="5365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2+5+8+9+11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12+10+8+8+7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6_AN.20_1#1e6cdf907?vcp=1&amp;vop=1&amp;pid=2ee6aaf4b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22161"/>
                <a:ext cx="11109960" cy="536575"/>
              </a:xfrm>
              <a:prstGeom prst="rect">
                <a:avLst/>
              </a:prstGeom>
              <a:blipFill>
                <a:blip r:embed="rId5"/>
                <a:stretch>
                  <a:fillRect l="-1317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6_BD.21_1#074124283?vcp=1&amp;vop=1&amp;pid=2ee6aaf4b&amp;color=36,64,97&amp;vtp=1&amp;bbb=1"/>
              <p:cNvSpPr/>
              <p:nvPr/>
            </p:nvSpPr>
            <p:spPr>
              <a:xfrm>
                <a:off x="539496" y="3463689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（2）根据表中数据计算样本相关系数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（保留两位小数）.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O_6_BD.21_1#074124283?vcp=1&amp;vop=1&amp;pid=2ee6aaf4b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63689"/>
                <a:ext cx="11109960" cy="363665"/>
              </a:xfrm>
              <a:prstGeom prst="rect">
                <a:avLst/>
              </a:prstGeom>
              <a:blipFill>
                <a:blip r:embed="rId6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6_AN.22_1#074124283?vcp=1&amp;vop=1&amp;pid=2ee6aaf4b&amp;color=36,64,97&amp;vtp=1&amp;bbb=1"/>
              <p:cNvSpPr/>
              <p:nvPr/>
            </p:nvSpPr>
            <p:spPr>
              <a:xfrm>
                <a:off x="539496" y="3828179"/>
                <a:ext cx="11109960" cy="205066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bar>
                      </m:e>
                    </m:d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ba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×3+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×1+1×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+4×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7100"/>
                  </a:lnSpc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</m:t>
                                </m:r>
                                <m:bar>
                                  <m:barPr>
                                    <m:pos m:val="top"/>
                                    <m:ctrlPr>
                                      <a:rPr lang="en-US" altLang="zh-CN" sz="1800" b="0" i="1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</m:ctrlPr>
                                  </m:barPr>
                                  <m:e>
                                    <m:r>
                                      <a:rPr lang="en-US" altLang="zh-CN" sz="180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bar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25+4+1+4+16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</m:t>
                                </m:r>
                                <m:bar>
                                  <m:barPr>
                                    <m:pos m:val="top"/>
                                    <m:ctrlPr>
                                      <a:rPr lang="en-US" altLang="zh-CN" sz="1800" b="0" i="1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</m:ctrlPr>
                                  </m:barPr>
                                  <m:e>
                                    <m:r>
                                      <a:rPr lang="en-US" altLang="zh-CN" sz="180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</m:bar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9+1+1+1+4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代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入公式得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7.07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≈−0.99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7" name="QO_6_AN.22_1#074124283?vcp=1&amp;vop=1&amp;pid=2ee6aaf4b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828179"/>
                <a:ext cx="11109960" cy="2050669"/>
              </a:xfrm>
              <a:prstGeom prst="rect">
                <a:avLst/>
              </a:prstGeom>
              <a:blipFill>
                <a:blip r:embed="rId7"/>
                <a:stretch>
                  <a:fillRect l="-1317" b="-32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23_1#7ffdd0f14?vcp=1&amp;vop=1&amp;pid=2ee6aaf4b&amp;color=36,64,97&amp;vtp=1&amp;bt=1&amp;bbb=1&amp;hb=1"/>
              <p:cNvSpPr/>
              <p:nvPr/>
            </p:nvSpPr>
            <p:spPr>
              <a:xfrm>
                <a:off x="539496" y="1551292"/>
                <a:ext cx="11109960" cy="3009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（3）由数据用最小二乘法可得经验回归方程为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=−0.56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+12.92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，统计学中常用决定系数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刻画拟合效果，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例如假设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=0.8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，就说明响应变量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的差异有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80%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由解释变量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引起.请计算本题的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（保留两位小数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），并指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出本题中响应变量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的差异在多大程度上由解释变量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引起.</a:t>
                </a:r>
                <a:endParaRPr lang="en-US" altLang="zh-CN" sz="1800" dirty="0"/>
              </a:p>
              <a:p>
                <a:pPr latinLnBrk="1">
                  <a:lnSpc>
                    <a:spcPts val="89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参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考公式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bar>
                              <m:barPr>
                                <m:pos m:val="top"/>
                                <m:ctrlPr>
                                  <a:rPr lang="en-US" altLang="zh-CN" sz="1800" b="0" i="1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180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bar>
                          </m:e>
                        </m:d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bar>
                              <m:barPr>
                                <m:pos m:val="top"/>
                                <m:ctrlPr>
                                  <a:rPr lang="en-US" altLang="zh-CN" sz="1800" b="0" i="1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180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</m:bar>
                          </m:e>
                        </m:d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limLow>
                              <m:limLow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LowPr>
                              <m:e>
                                <m:limUpp>
                                  <m:limUppPr>
                                    <m:ctrlPr>
                                      <a:rPr lang="en-US" altLang="zh-CN" sz="1800" b="0" i="1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limUppPr>
                                  <m:e>
                                    <m:r>
                                      <a:rPr lang="en-US" altLang="zh-CN" sz="1800" b="0" i="0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  <m:t>∑</m:t>
                                    </m:r>
                                  </m:e>
                                  <m:lim>
                                    <m:r>
                                      <a:rPr lang="en-US" altLang="zh-CN" sz="1800" b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lim>
                                </m:limUpp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altLang="zh-CN" sz="1800" b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=1</m:t>
                                </m:r>
                              </m:lim>
                            </m:limLow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zh-CN" sz="1800" b="0" i="1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altLang="zh-CN" sz="1800" b="0" i="1" dirty="0">
                                            <a:solidFill>
                                              <a:srgbClr val="244061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Times New Roman" pitchFamily="34" charset="-12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zh-CN" sz="1800" b="0" i="0">
                                            <a:solidFill>
                                              <a:srgbClr val="244061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en-US" altLang="zh-CN" sz="1800" b="0" i="0">
                                            <a:solidFill>
                                              <a:srgbClr val="244061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lang="en-US" altLang="zh-CN" sz="1800" b="0" i="0">
                                        <a:solidFill>
                                          <a:srgbClr val="244061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−</m:t>
                                    </m:r>
                                    <m:bar>
                                      <m:barPr>
                                        <m:pos m:val="top"/>
                                        <m:ctrlPr>
                                          <a:rPr lang="en-US" altLang="zh-CN" sz="1800" b="0" i="1">
                                            <a:solidFill>
                                              <a:srgbClr val="244061"/>
                                            </a:solidFill>
                                            <a:latin typeface="Cambria Math" panose="02040503050406030204" pitchFamily="18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</m:ctrlPr>
                                      </m:barPr>
                                      <m:e>
                                        <m:r>
                                          <a:rPr lang="en-US" altLang="zh-CN" sz="1800">
                                            <a:solidFill>
                                              <a:srgbClr val="24406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</m:bar>
                                  </m:e>
                                </m:d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limLow>
                              <m:limLow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LowPr>
                              <m:e>
                                <m:limUpp>
                                  <m:limUppPr>
                                    <m:ctrlPr>
                                      <a:rPr lang="en-US" altLang="zh-CN" sz="1800" b="0" i="1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limUppPr>
                                  <m:e>
                                    <m:r>
                                      <a:rPr lang="en-US" altLang="zh-CN" sz="1800" b="0" i="0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  <m:t>∑</m:t>
                                    </m:r>
                                  </m:e>
                                  <m:lim>
                                    <m:r>
                                      <a:rPr lang="en-US" altLang="zh-CN" sz="1800" b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lim>
                                </m:limUpp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altLang="zh-CN" sz="1800" b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=1</m:t>
                                </m:r>
                              </m:lim>
                            </m:limLow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zh-CN" sz="1800" b="0" i="1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altLang="zh-CN" sz="1800" b="0" i="1" dirty="0">
                                            <a:solidFill>
                                              <a:srgbClr val="244061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Times New Roman" pitchFamily="34" charset="-12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zh-CN" sz="1800" b="0" i="0">
                                            <a:solidFill>
                                              <a:srgbClr val="244061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en-US" altLang="zh-CN" sz="1800" b="0" i="0">
                                            <a:solidFill>
                                              <a:srgbClr val="244061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lang="en-US" altLang="zh-CN" sz="1800" b="0" i="0">
                                        <a:solidFill>
                                          <a:srgbClr val="244061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−</m:t>
                                    </m:r>
                                    <m:bar>
                                      <m:barPr>
                                        <m:pos m:val="top"/>
                                        <m:ctrlPr>
                                          <a:rPr lang="en-US" altLang="zh-CN" sz="1800" b="0" i="1">
                                            <a:solidFill>
                                              <a:srgbClr val="244061"/>
                                            </a:solidFill>
                                            <a:latin typeface="Cambria Math" panose="02040503050406030204" pitchFamily="18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</m:ctrlPr>
                                      </m:barPr>
                                      <m:e>
                                        <m:r>
                                          <a:rPr lang="en-US" altLang="zh-CN" sz="1800">
                                            <a:solidFill>
                                              <a:srgbClr val="24406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</m:bar>
                                  </m:e>
                                </m:d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244061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244061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limUpp>
                                      <m:limUppPr>
                                        <m:ctrlPr>
                                          <a:rPr lang="en-US" altLang="zh-CN" sz="1800" b="0" i="1" dirty="0">
                                            <a:solidFill>
                                              <a:srgbClr val="244061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Times New Roman" pitchFamily="34" charset="-120"/>
                                          </a:rPr>
                                        </m:ctrlPr>
                                      </m:limUppPr>
                                      <m:e>
                                        <m:r>
                                          <a:rPr lang="en-US" altLang="zh-CN" sz="1800" b="0" i="0">
                                            <a:solidFill>
                                              <a:srgbClr val="244061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𝑦</m:t>
                                        </m:r>
                                      </m:e>
                                      <m:lim>
                                        <m:acc>
                                          <m:accPr>
                                            <m:chr m:val="̂"/>
                                            <m:ctrlPr>
                                              <a:rPr lang="en-US" altLang="zh-CN" sz="1800" b="0" i="1" dirty="0">
                                                <a:solidFill>
                                                  <a:srgbClr val="244061"/>
                                                </a:solidFill>
                                                <a:latin typeface="Cambria Math" panose="02040503050406030204" pitchFamily="18" charset="0"/>
                                                <a:ea typeface="微软雅黑" pitchFamily="34" charset="-122"/>
                                                <a:cs typeface="Times New Roman" pitchFamily="34" charset="-12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altLang="zh-CN" sz="1800" b="0" i="0">
                                                <a:solidFill>
                                                  <a:srgbClr val="244061"/>
                                                </a:solidFill>
                                                <a:latin typeface="Cambria Math" pitchFamily="34" charset="0"/>
                                                <a:ea typeface="Cambria Math" pitchFamily="34" charset="-122"/>
                                                <a:cs typeface="Cambria Math" pitchFamily="34" charset="-120"/>
                                              </a:rPr>
                                              <m:t>​</m:t>
                                            </m:r>
                                          </m:e>
                                        </m:acc>
                                      </m:lim>
                                    </m:limUpp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244061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𝑖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limLow>
                          <m:limLowPr>
                            <m:ctrlPr>
                              <a:rPr lang="en-US" altLang="zh-CN" sz="1800" b="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244061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244061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</m:t>
                                </m:r>
                                <m:bar>
                                  <m:barPr>
                                    <m:pos m:val="top"/>
                                    <m:ctrlPr>
                                      <a:rPr lang="en-US" altLang="zh-CN" sz="1800" b="0" i="1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</m:ctrlPr>
                                  </m:barPr>
                                  <m:e>
                                    <m:r>
                                      <a:rPr lang="en-US" altLang="zh-CN" sz="180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</m:bar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参考数据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b="0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b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b="0" i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lim>
                        </m:limUpp>
                      </m:e>
                      <m:lim>
                        <m:r>
                          <a:rPr lang="en-US" altLang="zh-CN" b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b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p>
                      <m:sSup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limUpp>
                                  <m:limUppPr>
                                    <m:ctrlPr>
                                      <a:rPr lang="en-US" altLang="zh-CN" b="0" i="1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limUppPr>
                                  <m:e>
                                    <m:r>
                                      <a:rPr lang="en-US" altLang="zh-CN" b="0" i="0">
                                        <a:solidFill>
                                          <a:srgbClr val="244061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𝑦</m:t>
                                    </m:r>
                                  </m:e>
                                  <m:lim>
                                    <m:acc>
                                      <m:accPr>
                                        <m:chr m:val="̂"/>
                                        <m:ctrlPr>
                                          <a:rPr lang="en-US" altLang="zh-CN" b="0" i="1" dirty="0">
                                            <a:solidFill>
                                              <a:srgbClr val="244061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Times New Roman" pitchFamily="34" charset="-12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altLang="zh-CN" b="0" i="0">
                                            <a:solidFill>
                                              <a:srgbClr val="244061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​</m:t>
                                        </m:r>
                                      </m:e>
                                    </m:acc>
                                  </m:lim>
                                </m:limUpp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=0.32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≈1.414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6_BD.23_1#7ffdd0f14?vcp=1&amp;vop=1&amp;pid=2ee6aaf4b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551292"/>
                <a:ext cx="11109960" cy="3009900"/>
              </a:xfrm>
              <a:prstGeom prst="rect">
                <a:avLst/>
              </a:prstGeom>
              <a:blipFill>
                <a:blip r:embed="rId3"/>
                <a:stretch>
                  <a:fillRect l="-1317" r="-878" b="-4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24_1#7ffdd0f14?vcp=1&amp;vop=1&amp;pid=2ee6aaf4b&amp;color=36,64,97&amp;vtp=1&amp;bbb=1"/>
              <p:cNvSpPr/>
              <p:nvPr/>
            </p:nvSpPr>
            <p:spPr>
              <a:xfrm>
                <a:off x="539496" y="4544936"/>
                <a:ext cx="11109960" cy="977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77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limUpp>
                                      <m:limUppPr>
                                        <m:ctrlPr>
                                          <a:rPr lang="en-US" altLang="zh-CN" sz="1800" b="0" i="1" dirty="0">
                                            <a:solidFill>
                                              <a:srgbClr val="6565FF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Times New Roman" pitchFamily="34" charset="-120"/>
                                          </a:rPr>
                                        </m:ctrlPr>
                                      </m:limUppPr>
                                      <m:e>
                                        <m:r>
                                          <a:rPr lang="en-US" altLang="zh-CN" sz="1800" b="0" i="0">
                                            <a:solidFill>
                                              <a:srgbClr val="6565FF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𝑦</m:t>
                                        </m:r>
                                      </m:e>
                                      <m:lim>
                                        <m:acc>
                                          <m:accPr>
                                            <m:chr m:val="̂"/>
                                            <m:ctrlPr>
                                              <a:rPr lang="en-US" altLang="zh-CN" sz="1800" b="0" i="1" dirty="0">
                                                <a:solidFill>
                                                  <a:srgbClr val="6565FF"/>
                                                </a:solidFill>
                                                <a:latin typeface="Cambria Math" panose="02040503050406030204" pitchFamily="18" charset="0"/>
                                                <a:ea typeface="微软雅黑" pitchFamily="34" charset="-122"/>
                                                <a:cs typeface="Times New Roman" pitchFamily="34" charset="-12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altLang="zh-CN" sz="1800" b="0" i="0">
                                                <a:solidFill>
                                                  <a:srgbClr val="6565FF"/>
                                                </a:solidFill>
                                                <a:latin typeface="Cambria Math" pitchFamily="34" charset="0"/>
                                                <a:ea typeface="Cambria Math" pitchFamily="34" charset="-122"/>
                                                <a:cs typeface="Cambria Math" pitchFamily="34" charset="-120"/>
                                              </a:rPr>
                                              <m:t>​</m:t>
                                            </m:r>
                                          </m:e>
                                        </m:acc>
                                      </m:lim>
                                    </m:limUpp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𝑖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limLow>
                          <m:limLow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</m:t>
                                </m:r>
                                <m:bar>
                                  <m:barPr>
                                    <m:pos m:val="top"/>
                                    <m:ctrlPr>
                                      <a:rPr lang="en-US" altLang="zh-CN" sz="1800" b="0" i="1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</m:ctrlPr>
                                  </m:barPr>
                                  <m:e>
                                    <m:r>
                                      <a:rPr lang="en-US" altLang="zh-CN" sz="180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</m:bar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0.32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=0.98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，故响应变量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的差异有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98%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由解释变量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引起.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6_AN.24_1#7ffdd0f14?vcp=1&amp;vop=1&amp;pid=2ee6aaf4b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544936"/>
                <a:ext cx="11109960" cy="977900"/>
              </a:xfrm>
              <a:prstGeom prst="rect">
                <a:avLst/>
              </a:prstGeom>
              <a:blipFill>
                <a:blip r:embed="rId4"/>
                <a:stretch>
                  <a:fillRect l="-1317" b="-6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14c334a7?vcp=1&amp;pid=a1fb502ec&amp;color=61,88,159&amp;vtp=1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B组·应考能力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25_1#fcd6a5151?vcp=1&amp;vop=1&amp;pid=c14c334a7&amp;color=36,64,97&amp;vtp=1&amp;bbb=1&amp;hb=1"/>
              <p:cNvSpPr/>
              <p:nvPr/>
            </p:nvSpPr>
            <p:spPr>
              <a:xfrm>
                <a:off x="539496" y="1202396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6.〈要点3〉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某大型现代化农场在种植某种大棚有机无公害的蔬菜时，为创造更大价值，提高产量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，积极开展技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术创新活动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.该农场采用了延长光照时间的方案，选取了20间大棚（每间一公顷）进行试点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，将得到的各间大棚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产量数据绘制成散点图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.光照时长为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（单位：时），大棚蔬菜产量为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（单位：吨每公顷），记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𝑤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𝑙𝑛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5_BD.25_1#fcd6a5151?vcp=1&amp;vop=1&amp;pid=c14c334a7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1192340"/>
              </a:xfrm>
              <a:prstGeom prst="rect">
                <a:avLst/>
              </a:prstGeom>
              <a:blipFill>
                <a:blip r:embed="rId3"/>
                <a:stretch>
                  <a:fillRect l="-1317" r="-714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5_BD.25_2#fcd6a5151?vcp=1&amp;vop=1&amp;pid=c14c334a7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61104" y="2523196"/>
            <a:ext cx="3666744" cy="2816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26_1#648c39160?vcp=1&amp;vop=1&amp;pid=fcd6a5151&amp;color=36,64,97&amp;mp=1&amp;vtp=1&amp;bt=1&amp;bbb=1&amp;hb=1"/>
              <p:cNvSpPr/>
              <p:nvPr/>
            </p:nvSpPr>
            <p:spPr>
              <a:xfrm>
                <a:off x="539496" y="2755601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（1）根据散点图判断，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哪一个适合作为大棚蔬菜产量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关于光照时长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的经验回归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方程类型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（给出判断即可，不必说明理由）.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6_BD.26_1#648c39160?vcp=1&amp;vop=1&amp;pid=fcd6a5151&amp;color=36,64,97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55601"/>
                <a:ext cx="11109960" cy="773240"/>
              </a:xfrm>
              <a:prstGeom prst="rect">
                <a:avLst/>
              </a:prstGeom>
              <a:blipFill>
                <a:blip r:embed="rId3"/>
                <a:stretch>
                  <a:fillRect l="-1317" r="-54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27_1#648c39160?vcp=1&amp;vop=1&amp;pid=fcd6a5151&amp;color=36,64,97&amp;vtp=1&amp;bbb=1&amp;hb=1"/>
              <p:cNvSpPr/>
              <p:nvPr/>
            </p:nvSpPr>
            <p:spPr>
              <a:xfrm>
                <a:off x="539496" y="3533729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【解】根据散点图，开始的点在某条直线旁，但后面的点越来越偏离这条直线，因此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更适合作为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经验回归方程类型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6_AN.27_1#648c39160?vcp=1&amp;vop=1&amp;pid=fcd6a5151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33729"/>
                <a:ext cx="11109960" cy="773240"/>
              </a:xfrm>
              <a:prstGeom prst="rect">
                <a:avLst/>
              </a:prstGeom>
              <a:blipFill>
                <a:blip r:embed="rId4"/>
                <a:stretch>
                  <a:fillRect l="-1317" r="-1317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28_1#10f17fa2a?vcp=1&amp;vop=1&amp;pid=fcd6a5151&amp;color=36,64,97&amp;vtp=1&amp;bt=1&amp;bbb=1"/>
              <p:cNvSpPr/>
              <p:nvPr/>
            </p:nvSpPr>
            <p:spPr>
              <a:xfrm>
                <a:off x="539496" y="1393716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（2）根据（1）的判断结果及参考数据，建立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关于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的经验回归方程（结果保留小数点后两位）.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BD.28_1#10f17fa2a?vcp=1&amp;vop=1&amp;pid=fcd6a5151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93716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29_1#10f17fa2a?vcp=1&amp;vop=1&amp;pid=fcd6a5151&amp;color=36,64,97&amp;vtp=1&amp;bbb=1"/>
              <p:cNvSpPr/>
              <p:nvPr/>
            </p:nvSpPr>
            <p:spPr>
              <a:xfrm>
                <a:off x="539496" y="1767350"/>
                <a:ext cx="11109960" cy="37071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𝑤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可化为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𝑤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5400"/>
                  </a:lnSpc>
                </a:pP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20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102.4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=5.12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20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𝑤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=2.6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7400"/>
                  </a:lnSpc>
                </a:pPr>
                <a14:m>
                  <m:oMath xmlns:m="http://schemas.openxmlformats.org/officeDocument/2006/math">
                    <m:limUpp>
                      <m:limUp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Up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e>
                      <m:lim>
                        <m:acc>
                          <m:accPr>
                            <m:chr m:val="̂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​</m:t>
                            </m:r>
                          </m:e>
                        </m:acc>
                      </m:lim>
                    </m:limUp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20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𝑤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−20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bar>
                        <m:bar>
                          <m:barPr>
                            <m:pos m:val="top"/>
                            <m:ctrlPr>
                              <a:rPr lang="en-US" altLang="zh-CN" sz="180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bar>
                      </m:num>
                      <m:den>
                        <m:limLow>
                          <m:limLowPr>
                            <m:ctrlPr>
                              <a:rPr lang="en-US" altLang="zh-CN" sz="180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20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𝑤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−20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bar>
                              <m:barPr>
                                <m:pos m:val="top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180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e>
                            </m:ba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272.1−20×2.6×5.12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137−20×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2.6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≈3.26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e>
                    </m:acc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≈5.12−3.26×2.6≈−3.36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=3.26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𝑤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−3.36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=3.26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−3.36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6_AN.29_1#10f17fa2a?vcp=1&amp;vop=1&amp;pid=fcd6a515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67350"/>
                <a:ext cx="11109960" cy="3707130"/>
              </a:xfrm>
              <a:prstGeom prst="rect">
                <a:avLst/>
              </a:prstGeom>
              <a:blipFill>
                <a:blip r:embed="rId4"/>
                <a:stretch>
                  <a:fillRect l="-1317" b="-36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30_1#a026304f8?vcp=1&amp;vop=1&amp;pid=fcd6a5151&amp;color=36,64,97&amp;vtp=1&amp;bt=1&amp;bbb=1&amp;hb=1"/>
              <p:cNvSpPr/>
              <p:nvPr/>
            </p:nvSpPr>
            <p:spPr>
              <a:xfrm>
                <a:off x="539496" y="1000683"/>
                <a:ext cx="11109960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（3）根据实际种植情况，发现上述经验回归方程在光照时长位于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6∼14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时内拟合程度良好，利用（2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）中所求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方程估计当光照时长为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小时时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自然对数的底数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≈2.718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28)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，大棚蔬菜每公顷产量约为多少.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参考数据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6_BD.30_1#a026304f8?vcp=1&amp;vop=1&amp;pid=fcd6a5151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000683"/>
                <a:ext cx="11109960" cy="1192530"/>
              </a:xfrm>
              <a:prstGeom prst="rect">
                <a:avLst/>
              </a:prstGeom>
              <a:blipFill>
                <a:blip r:embed="rId3"/>
                <a:stretch>
                  <a:fillRect l="-1317" r="-110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7" name="QO_6_BD.30_2#a026304f8?colgroup=10,10,10,13&amp;vcp=1&amp;vop=1&amp;pid=fcd6a5151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51938279"/>
                  </p:ext>
                </p:extLst>
              </p:nvPr>
            </p:nvGraphicFramePr>
            <p:xfrm>
              <a:off x="539496" y="2330627"/>
              <a:ext cx="11082528" cy="2317244"/>
            </p:xfrm>
            <a:graphic>
              <a:graphicData uri="http://schemas.openxmlformats.org/drawingml/2006/table">
                <a:tbl>
                  <a:tblPr/>
                  <a:tblGrid>
                    <a:gridCol w="263347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63347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63347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18211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76879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700"/>
                            </a:lnSpc>
                          </a:pPr>
                          <a14:m>
                            <m:oMath xmlns:m="http://schemas.openxmlformats.org/officeDocument/2006/math">
                              <m:limLow>
                                <m:limLowPr>
                                  <m:ctrlPr>
                                    <a:rPr lang="en-US" altLang="zh-CN" sz="1800" b="0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limLowPr>
                                <m:e>
                                  <m:limUpp>
                                    <m:limUppPr>
                                      <m:ctrlPr>
                                        <a:rPr lang="en-US" altLang="zh-CN" sz="1800" b="0" spc="-100" dirty="0">
                                          <a:solidFill>
                                            <a:srgbClr val="244061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</m:ctrlPr>
                                    </m:limUppPr>
                                    <m:e>
                                      <m:r>
                                        <a:rPr lang="en-US" altLang="zh-CN" sz="1800" b="0" i="0" spc="-100" dirty="0">
                                          <a:solidFill>
                                            <a:srgbClr val="244061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∑</m:t>
                                      </m:r>
                                    </m:e>
                                    <m:lim>
                                      <m:r>
                                        <a:rPr lang="en-US" altLang="zh-CN" sz="1800" b="0" spc="-100">
                                          <a:solidFill>
                                            <a:srgbClr val="24406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20</m:t>
                                      </m:r>
                                    </m:lim>
                                  </m:limUpp>
                                </m:e>
                                <m:lim>
                                  <m:r>
                                    <a:rPr lang="en-US" altLang="zh-CN" sz="1800" b="0" spc="-10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altLang="zh-CN" sz="1800" b="0" spc="-10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lim>
                              </m:limLow>
                              <m:sSub>
                                <m:sSub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700"/>
                            </a:lnSpc>
                          </a:pPr>
                          <a14:m>
                            <m:oMath xmlns:m="http://schemas.openxmlformats.org/officeDocument/2006/math">
                              <m:limLow>
                                <m:limLowPr>
                                  <m:ctrlPr>
                                    <a:rPr lang="en-US" altLang="zh-CN" sz="1800" b="0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limLowPr>
                                <m:e>
                                  <m:limUpp>
                                    <m:limUppPr>
                                      <m:ctrlPr>
                                        <a:rPr lang="en-US" altLang="zh-CN" sz="1800" b="0" spc="-100" dirty="0">
                                          <a:solidFill>
                                            <a:srgbClr val="244061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</m:ctrlPr>
                                    </m:limUppPr>
                                    <m:e>
                                      <m:r>
                                        <a:rPr lang="en-US" altLang="zh-CN" sz="1800" b="0" i="0" spc="-100" dirty="0">
                                          <a:solidFill>
                                            <a:srgbClr val="244061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∑</m:t>
                                      </m:r>
                                    </m:e>
                                    <m:lim>
                                      <m:r>
                                        <a:rPr lang="en-US" altLang="zh-CN" sz="1800" b="0" spc="-100">
                                          <a:solidFill>
                                            <a:srgbClr val="24406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20</m:t>
                                      </m:r>
                                    </m:lim>
                                  </m:limUpp>
                                </m:e>
                                <m:lim>
                                  <m:r>
                                    <a:rPr lang="en-US" altLang="zh-CN" sz="1800" b="0" spc="-10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altLang="zh-CN" sz="1800" b="0" spc="-10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lim>
                              </m:limLow>
                              <m:sSub>
                                <m:sSub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700"/>
                            </a:lnSpc>
                          </a:pPr>
                          <a14:m>
                            <m:oMath xmlns:m="http://schemas.openxmlformats.org/officeDocument/2006/math">
                              <m:limLow>
                                <m:limLowPr>
                                  <m:ctrlPr>
                                    <a:rPr lang="en-US" altLang="zh-CN" sz="1800" b="0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limLowPr>
                                <m:e>
                                  <m:limUpp>
                                    <m:limUppPr>
                                      <m:ctrlPr>
                                        <a:rPr lang="en-US" altLang="zh-CN" sz="1800" b="0" spc="-100" dirty="0">
                                          <a:solidFill>
                                            <a:srgbClr val="244061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</m:ctrlPr>
                                    </m:limUppPr>
                                    <m:e>
                                      <m:r>
                                        <a:rPr lang="en-US" altLang="zh-CN" sz="1800" b="0" i="0" spc="-100" dirty="0">
                                          <a:solidFill>
                                            <a:srgbClr val="244061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∑</m:t>
                                      </m:r>
                                    </m:e>
                                    <m:lim>
                                      <m:r>
                                        <a:rPr lang="en-US" altLang="zh-CN" sz="1800" b="0" spc="-100">
                                          <a:solidFill>
                                            <a:srgbClr val="24406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20</m:t>
                                      </m:r>
                                    </m:lim>
                                  </m:limUpp>
                                </m:e>
                                <m:lim>
                                  <m:r>
                                    <a:rPr lang="en-US" altLang="zh-CN" sz="1800" b="0" spc="-10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altLang="zh-CN" sz="1800" b="0" spc="-10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lim>
                              </m:limLow>
                              <m:sSub>
                                <m:sSub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700"/>
                            </a:lnSpc>
                          </a:pPr>
                          <a14:m>
                            <m:oMath xmlns:m="http://schemas.openxmlformats.org/officeDocument/2006/math">
                              <m:limLow>
                                <m:limLowPr>
                                  <m:ctrlPr>
                                    <a:rPr lang="en-US" altLang="zh-CN" sz="1800" b="0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limLowPr>
                                <m:e>
                                  <m:limUpp>
                                    <m:limUppPr>
                                      <m:ctrlPr>
                                        <a:rPr lang="en-US" altLang="zh-CN" sz="1800" b="0" spc="-100" dirty="0">
                                          <a:solidFill>
                                            <a:srgbClr val="244061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</m:ctrlPr>
                                    </m:limUppPr>
                                    <m:e>
                                      <m:r>
                                        <a:rPr lang="en-US" altLang="zh-CN" sz="1800" b="0" i="0" spc="-100" dirty="0">
                                          <a:solidFill>
                                            <a:srgbClr val="244061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∑</m:t>
                                      </m:r>
                                    </m:e>
                                    <m:lim>
                                      <m:r>
                                        <a:rPr lang="en-US" altLang="zh-CN" sz="1800" b="0" spc="-100">
                                          <a:solidFill>
                                            <a:srgbClr val="24406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20</m:t>
                                      </m:r>
                                    </m:lim>
                                  </m:limUpp>
                                </m:e>
                                <m:lim>
                                  <m:r>
                                    <a:rPr lang="en-US" altLang="zh-CN" sz="1800" b="0" spc="-10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altLang="zh-CN" sz="1800" b="0" spc="-10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lim>
                              </m:limLow>
                              <m:sSubSup>
                                <m:sSubSupPr>
                                  <m:ctrlPr>
                                    <a:rPr lang="en-US" altLang="zh-CN" sz="1800" b="0" i="1" spc="-10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290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102.4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870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76879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700"/>
                            </a:lnSpc>
                          </a:pPr>
                          <a14:m>
                            <m:oMath xmlns:m="http://schemas.openxmlformats.org/officeDocument/2006/math">
                              <m:limLow>
                                <m:limLowPr>
                                  <m:ctrlPr>
                                    <a:rPr lang="en-US" altLang="zh-CN" sz="1800" b="0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limLowPr>
                                <m:e>
                                  <m:limUpp>
                                    <m:limUppPr>
                                      <m:ctrlPr>
                                        <a:rPr lang="en-US" altLang="zh-CN" sz="1800" b="0" spc="-100" dirty="0">
                                          <a:solidFill>
                                            <a:srgbClr val="244061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</m:ctrlPr>
                                    </m:limUppPr>
                                    <m:e>
                                      <m:r>
                                        <a:rPr lang="en-US" altLang="zh-CN" sz="1800" b="0" i="0" spc="-100" dirty="0">
                                          <a:solidFill>
                                            <a:srgbClr val="244061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∑</m:t>
                                      </m:r>
                                    </m:e>
                                    <m:lim>
                                      <m:r>
                                        <a:rPr lang="en-US" altLang="zh-CN" sz="1800" b="0" spc="-100">
                                          <a:solidFill>
                                            <a:srgbClr val="24406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20</m:t>
                                      </m:r>
                                    </m:lim>
                                  </m:limUpp>
                                </m:e>
                                <m:lim>
                                  <m:r>
                                    <a:rPr lang="en-US" altLang="zh-CN" sz="1800" b="0" spc="-10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altLang="zh-CN" sz="1800" b="0" spc="-10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lim>
                              </m:limLow>
                              <m:sSubSup>
                                <m:sSubSupPr>
                                  <m:ctrlPr>
                                    <a:rPr lang="en-US" altLang="zh-CN" sz="1800" b="0" i="1" spc="-10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700"/>
                            </a:lnSpc>
                          </a:pPr>
                          <a14:m>
                            <m:oMath xmlns:m="http://schemas.openxmlformats.org/officeDocument/2006/math">
                              <m:limLow>
                                <m:limLowPr>
                                  <m:ctrlPr>
                                    <a:rPr lang="en-US" altLang="zh-CN" sz="1800" b="0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limLowPr>
                                <m:e>
                                  <m:limUpp>
                                    <m:limUppPr>
                                      <m:ctrlPr>
                                        <a:rPr lang="en-US" altLang="zh-CN" sz="1800" b="0" spc="-100" dirty="0">
                                          <a:solidFill>
                                            <a:srgbClr val="244061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</m:ctrlPr>
                                    </m:limUppPr>
                                    <m:e>
                                      <m:r>
                                        <a:rPr lang="en-US" altLang="zh-CN" sz="1800" b="0" i="0" spc="-100" dirty="0">
                                          <a:solidFill>
                                            <a:srgbClr val="244061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∑</m:t>
                                      </m:r>
                                    </m:e>
                                    <m:lim>
                                      <m:r>
                                        <a:rPr lang="en-US" altLang="zh-CN" sz="1800" b="0" spc="-100">
                                          <a:solidFill>
                                            <a:srgbClr val="24406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20</m:t>
                                      </m:r>
                                    </m:lim>
                                  </m:limUpp>
                                </m:e>
                                <m:lim>
                                  <m:r>
                                    <a:rPr lang="en-US" altLang="zh-CN" sz="1800" b="0" spc="-10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altLang="zh-CN" sz="1800" b="0" spc="-10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lim>
                              </m:limLow>
                              <m:sSubSup>
                                <m:sSubSupPr>
                                  <m:ctrlPr>
                                    <a:rPr lang="en-US" altLang="zh-CN" sz="1800" b="0" i="1" spc="-10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700"/>
                            </a:lnSpc>
                          </a:pPr>
                          <a14:m>
                            <m:oMath xmlns:m="http://schemas.openxmlformats.org/officeDocument/2006/math">
                              <m:limLow>
                                <m:limLowPr>
                                  <m:ctrlPr>
                                    <a:rPr lang="en-US" altLang="zh-CN" sz="1800" b="0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limLowPr>
                                <m:e>
                                  <m:limUpp>
                                    <m:limUppPr>
                                      <m:ctrlPr>
                                        <a:rPr lang="en-US" altLang="zh-CN" sz="1800" b="0" spc="-100" dirty="0">
                                          <a:solidFill>
                                            <a:srgbClr val="244061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</m:ctrlPr>
                                    </m:limUppPr>
                                    <m:e>
                                      <m:r>
                                        <a:rPr lang="en-US" altLang="zh-CN" sz="1800" b="0" i="0" spc="-100" dirty="0">
                                          <a:solidFill>
                                            <a:srgbClr val="244061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∑</m:t>
                                      </m:r>
                                    </m:e>
                                    <m:lim>
                                      <m:r>
                                        <a:rPr lang="en-US" altLang="zh-CN" sz="1800" b="0" spc="-100">
                                          <a:solidFill>
                                            <a:srgbClr val="24406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20</m:t>
                                      </m:r>
                                    </m:lim>
                                  </m:limUpp>
                                </m:e>
                                <m:lim>
                                  <m:r>
                                    <a:rPr lang="en-US" altLang="zh-CN" sz="1800" b="0" spc="-10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altLang="zh-CN" sz="1800" b="0" spc="-10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lim>
                              </m:limLow>
                              <m:sSub>
                                <m:sSub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𝑖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700"/>
                            </a:lnSpc>
                          </a:pPr>
                          <a14:m>
                            <m:oMath xmlns:m="http://schemas.openxmlformats.org/officeDocument/2006/math">
                              <m:limLow>
                                <m:limLowPr>
                                  <m:ctrlPr>
                                    <a:rPr lang="en-US" altLang="zh-CN" sz="1800" b="0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limLowPr>
                                <m:e>
                                  <m:limUpp>
                                    <m:limUppPr>
                                      <m:ctrlPr>
                                        <a:rPr lang="en-US" altLang="zh-CN" sz="1800" b="0" spc="-100" dirty="0">
                                          <a:solidFill>
                                            <a:srgbClr val="244061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</m:ctrlPr>
                                    </m:limUppPr>
                                    <m:e>
                                      <m:r>
                                        <a:rPr lang="en-US" altLang="zh-CN" sz="1800" b="0" i="0" spc="-100" dirty="0">
                                          <a:solidFill>
                                            <a:srgbClr val="244061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∑</m:t>
                                      </m:r>
                                    </m:e>
                                    <m:lim>
                                      <m:r>
                                        <a:rPr lang="en-US" altLang="zh-CN" sz="1800" b="0" spc="-100">
                                          <a:solidFill>
                                            <a:srgbClr val="24406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20</m:t>
                                      </m:r>
                                    </m:lim>
                                  </m:limUpp>
                                </m:e>
                                <m:lim>
                                  <m:r>
                                    <a:rPr lang="en-US" altLang="zh-CN" sz="1800" b="0" spc="-10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altLang="zh-CN" sz="1800" b="0" spc="-10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lim>
                              </m:limLow>
                              <m:sSub>
                                <m:sSub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𝑖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540.28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137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1</m:t>
                              </m:r>
                              <m:r>
                                <m:rPr>
                                  <m:nor/>
                                </m:rP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578.2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272.1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7" name="QO_6_BD.30_2#a026304f8?colgroup=10,10,10,13&amp;vcp=1&amp;vop=1&amp;pid=fcd6a5151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51938279"/>
                  </p:ext>
                </p:extLst>
              </p:nvPr>
            </p:nvGraphicFramePr>
            <p:xfrm>
              <a:off x="539496" y="2330627"/>
              <a:ext cx="11082528" cy="2317244"/>
            </p:xfrm>
            <a:graphic>
              <a:graphicData uri="http://schemas.openxmlformats.org/drawingml/2006/table">
                <a:tbl>
                  <a:tblPr/>
                  <a:tblGrid>
                    <a:gridCol w="263347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63347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63347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18211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76879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31" t="-794" r="-321528" b="-2150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0231" t="-794" r="-221528" b="-2150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99769" t="-794" r="-121016" b="-2150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48659" t="-794" r="-383" b="-2150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290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102.4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870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76879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31" t="-152381" r="-321528" b="-634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0231" t="-152381" r="-221528" b="-634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99769" t="-152381" r="-121016" b="-634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48659" t="-152381" r="-383" b="-6349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540.28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137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99769" t="-496875" r="-121016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272.1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BD.30_3#a026304f8?vcp=1&amp;vop=1&amp;pid=fcd6a5151&amp;color=36,64,97&amp;vtp=1&amp;bbb=1"/>
              <p:cNvSpPr/>
              <p:nvPr/>
            </p:nvSpPr>
            <p:spPr>
              <a:xfrm>
                <a:off x="539496" y="4781727"/>
                <a:ext cx="11109960" cy="914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7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参考公式：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关于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的经验回归方程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𝛽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lang="en-US" altLang="zh-CN" sz="1800" b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Up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lim>
                        <m:acc>
                          <m:accPr>
                            <m:chr m:val="̂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​</m:t>
                            </m:r>
                          </m:e>
                        </m:acc>
                      </m:lim>
                    </m:limUp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𝛽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</m:ba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</m:bar>
                      </m:num>
                      <m:den>
                        <m:limLow>
                          <m:limLowPr>
                            <m:ctrlPr>
                              <a:rPr lang="en-US" altLang="zh-CN" sz="180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i="1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bar>
                              <m:barPr>
                                <m:pos m:val="top"/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180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</m:ba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</m:acc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6_BD.30_3#a026304f8?vcp=1&amp;vop=1&amp;pid=fcd6a515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781727"/>
                <a:ext cx="11109960" cy="914400"/>
              </a:xfrm>
              <a:prstGeom prst="rect">
                <a:avLst/>
              </a:prstGeom>
              <a:blipFill>
                <a:blip r:embed="rId5"/>
                <a:stretch>
                  <a:fillRect l="-1317" b="-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N.31_1#a026304f8?vcp=1&amp;vop=1&amp;pid=fcd6a5151&amp;color=36,64,97&amp;vtp=1&amp;bbb=1"/>
              <p:cNvSpPr/>
              <p:nvPr/>
            </p:nvSpPr>
            <p:spPr>
              <a:xfrm>
                <a:off x="539496" y="5696127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=3.26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−3.36=3.16．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故当光照时长为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小时时，大棚蔬菜每公顷产量约为3.16吨.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6_AN.31_1#a026304f8?vcp=1&amp;vop=1&amp;pid=fcd6a515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696127"/>
                <a:ext cx="11109960" cy="360680"/>
              </a:xfrm>
              <a:prstGeom prst="rect">
                <a:avLst/>
              </a:prstGeom>
              <a:blipFill>
                <a:blip r:embed="rId6"/>
                <a:stretch>
                  <a:fillRect l="-1317" r="-384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153520e40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153520e40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第9章</a:t>
            </a:r>
            <a:endParaRPr lang="en-US" altLang="zh-CN" sz="5400" dirty="0"/>
          </a:p>
        </p:txBody>
      </p:sp>
      <p:sp>
        <p:nvSpPr>
          <p:cNvPr id="4" name="C_1_BD#153520e40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统计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8323eab7e.fixed?vcp=1&amp;pid=153520e40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8323eab7e.fixed?vcp=1&amp;pid=153520e40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9.1</a:t>
            </a:r>
            <a:endParaRPr lang="en-US" altLang="zh-CN" sz="5400" dirty="0"/>
          </a:p>
        </p:txBody>
      </p:sp>
      <p:sp>
        <p:nvSpPr>
          <p:cNvPr id="4" name="C_2_BD#8323eab7e.fixed?vcp=1&amp;pid=153520e40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线性回归分析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a1fb502ec.fixed?vcp=1&amp;pid=8323eab7e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3_BD#a1fb502ec.fixed?vcp=1&amp;pid=8323eab7e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9.1.2</a:t>
            </a:r>
            <a:endParaRPr lang="en-US" altLang="zh-CN" sz="5400" dirty="0"/>
          </a:p>
        </p:txBody>
      </p:sp>
      <p:sp>
        <p:nvSpPr>
          <p:cNvPr id="4" name="C_3_BD#a1fb502ec.fixed?vcp=1&amp;pid=8323eab7e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一元线性回归模型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d7adaaca1?vcp=1&amp;pid=a1fb502ec&amp;color=61,88,159&amp;vtp=1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A组·学业基础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sp>
        <p:nvSpPr>
          <p:cNvPr id="3" name="QC_5_BD.1_1#ac8bed251?vaa=1&amp;vcp=1&amp;vop=1&amp;pid=d7adaaca1&amp;color=36,64,97&amp;vtp=1&amp;bbb=1"/>
          <p:cNvSpPr/>
          <p:nvPr/>
        </p:nvSpPr>
        <p:spPr>
          <a:xfrm>
            <a:off x="539496" y="1202396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1.〈要点1〉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如图所示的4个散点图中，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最不适合用线性回归模型拟合其中两个变量的是(</a:t>
            </a: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p:sp>
        <p:nvSpPr>
          <p:cNvPr id="4" name="QC_5_AN.3_1#ac8bed251.bracket?vaa=1&amp;vcp=1&amp;vop=1&amp;pid=d7adaaca1&amp;color=36,64,97&amp;vpa=1&amp;vtp=1"/>
          <p:cNvSpPr/>
          <p:nvPr/>
        </p:nvSpPr>
        <p:spPr>
          <a:xfrm>
            <a:off x="9331071" y="1286978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5" name="QC_5_BD.1_2#ac8bed251.choices?vaa=1&amp;vcp=1&amp;vop=1&amp;pid=d7adaaca1&amp;color=36,64,97&amp;vtp=1&amp;bbb=1"/>
          <p:cNvSpPr/>
          <p:nvPr/>
        </p:nvSpPr>
        <p:spPr>
          <a:xfrm>
            <a:off x="539496" y="1697696"/>
            <a:ext cx="11109960" cy="14650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131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7300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       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</a:t>
            </a:r>
            <a:r>
              <a:rPr lang="en-US" altLang="zh-CN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       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</a:t>
            </a:r>
            <a:r>
              <a:rPr lang="en-US" altLang="zh-CN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       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D.</a:t>
            </a:r>
            <a:r>
              <a:rPr lang="en-US" altLang="zh-CN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6" name="QC_5_BD.1_2#ac8bed251.choice_image?vaa=1&amp;vcp=1&amp;vop=1&amp;pid=d7adaaca1&amp;color=36,64,97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9210" y="1690584"/>
            <a:ext cx="1773936" cy="1472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5_BD.1_2#ac8bed251.choice_image?vaa=1&amp;vcp=1&amp;vop=1&amp;pid=d7adaaca1&amp;color=36,64,97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20675" y="1690584"/>
            <a:ext cx="1773936" cy="1472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C_5_BD.1_2#ac8bed251.choice_image?vaa=1&amp;vcp=1&amp;vop=1&amp;pid=d7adaaca1&amp;color=36,64,97&amp;tib=255,255,255&amp;iip=3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39440" y="1690584"/>
            <a:ext cx="1773936" cy="1472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C_5_BD.1_2#ac8bed251.choice_image?vaa=1&amp;vcp=1&amp;vop=1&amp;pid=d7adaaca1&amp;color=36,64,97&amp;tib=255,255,255&amp;iip=4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70905" y="1690584"/>
            <a:ext cx="1773936" cy="1472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0" name="QC_5_AS.2_1#ac8bed251?vaa=1&amp;vcp=1&amp;vop=1&amp;pid=d7adaaca1&amp;color=36,64,97&amp;vtp=1&amp;bbb=1&amp;hb=1"/>
          <p:cNvSpPr/>
          <p:nvPr/>
        </p:nvSpPr>
        <p:spPr>
          <a:xfrm>
            <a:off x="539496" y="3167086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【解析】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根据题意，适合用线性回归模型拟合其中两个变量的散点图中，点的分布必须比较集中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，且大体接近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某一条直线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，分析选项可得A选项的散点图杂乱无章，最不符合条件.故选A.</a:t>
            </a:r>
            <a:endParaRPr lang="en-US" altLang="zh-CN" dirty="0">
              <a:solidFill>
                <a:srgbClr val="0037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10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5_1#b174a420a?vaa=1&amp;vcp=1&amp;vop=1&amp;pid=d7adaaca1&amp;color=36,64,97&amp;vtp=1&amp;bt=1&amp;bbb=1&amp;hb=1"/>
              <p:cNvSpPr/>
              <p:nvPr/>
            </p:nvSpPr>
            <p:spPr>
              <a:xfrm>
                <a:off x="539496" y="1544592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2.〈要点1〉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对于变量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,经随机抽样获得一组具有线性相关关系的数据为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6,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7,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10,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12,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15,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，其经验回归方程为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=0.7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成等差数列，则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的值为(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5_1#b174a420a?vaa=1&amp;vcp=1&amp;vop=1&amp;pid=d7adaaca1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544592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7_1#b174a420a.bracket?vaa=1&amp;vcp=1&amp;vop=1&amp;pid=d7adaaca1&amp;color=36,64,97&amp;vpa=2&amp;vtp=1"/>
          <p:cNvSpPr/>
          <p:nvPr/>
        </p:nvSpPr>
        <p:spPr>
          <a:xfrm>
            <a:off x="10593197" y="2045099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5_BD.5_2#b174a420a.choices?vaa=1&amp;vcp=1&amp;vop=1&amp;pid=d7adaaca1&amp;color=36,64,97&amp;vtp=1&amp;bbb=1"/>
          <p:cNvSpPr/>
          <p:nvPr/>
        </p:nvSpPr>
        <p:spPr>
          <a:xfrm>
            <a:off x="539496" y="2322721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.4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B.3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C.2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.1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6_1#b174a420a?vaa=1&amp;vcp=1&amp;vop=1&amp;pid=d7adaaca1&amp;color=36,64,97&amp;vtp=1&amp;bbb=1"/>
              <p:cNvSpPr/>
              <p:nvPr/>
            </p:nvSpPr>
            <p:spPr>
              <a:xfrm>
                <a:off x="539496" y="2687211"/>
                <a:ext cx="11109960" cy="24496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由题意可得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6+7+10+12+15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经验回归方程为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=0.7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bar>
                      <m:barPr>
                        <m:pos m:val="top"/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=0.7×10−6=1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成等差数列，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bar>
                      <m:barPr>
                        <m:pos m:val="top"/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</m:sSub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D．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6_1#b174a420a?vaa=1&amp;vcp=1&amp;vop=1&amp;pid=d7adaaca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87211"/>
                <a:ext cx="11109960" cy="2449640"/>
              </a:xfrm>
              <a:prstGeom prst="rect">
                <a:avLst/>
              </a:prstGeom>
              <a:blipFill>
                <a:blip r:embed="rId4"/>
                <a:stretch>
                  <a:fillRect l="-1317" b="-54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9_1#43a974365?vaa=1&amp;vcp=1&amp;vop=1&amp;pid=d7adaaca1&amp;color=36,64,97&amp;vtp=1&amp;bt=1&amp;bbb=1&amp;hb=1"/>
              <p:cNvSpPr/>
              <p:nvPr/>
            </p:nvSpPr>
            <p:spPr>
              <a:xfrm>
                <a:off x="539496" y="1041196"/>
                <a:ext cx="11109960" cy="1484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3.〈要点1〉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（多选）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[山东泰安2024高二期末]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已知某中学的高中女生体重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单位：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与身高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单位: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cm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具有</a:t>
                </a: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线性相关关系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，根据一组样本数据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</m:e>
                    </m:d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=1,2,3,⋯,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，由最小二乘法近似得到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关于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的经验回归方程为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0.85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−85.71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，则下列结论中正确的是(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9_1#43a974365?vaa=1&amp;vcp=1&amp;vop=1&amp;pid=d7adaaca1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041196"/>
                <a:ext cx="11109960" cy="1484630"/>
              </a:xfrm>
              <a:prstGeom prst="rect">
                <a:avLst/>
              </a:prstGeom>
              <a:blipFill>
                <a:blip r:embed="rId3"/>
                <a:stretch>
                  <a:fillRect l="-1317" t="-2058" r="-1482" b="-94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1_1#43a974365.bracket?vaa=1&amp;vcp=1&amp;vop=1&amp;pid=d7adaaca1&amp;color=36,64,97&amp;vpa=3&amp;vtp=1&amp;bbb=1"/>
          <p:cNvSpPr/>
          <p:nvPr/>
        </p:nvSpPr>
        <p:spPr>
          <a:xfrm>
            <a:off x="3216021" y="2245473"/>
            <a:ext cx="708025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9_2#43a974365.choices?vaa=1&amp;vcp=1&amp;vop=1&amp;pid=d7adaaca1&amp;color=36,64,97&amp;vtp=1&amp;bbb=1"/>
              <p:cNvSpPr/>
              <p:nvPr/>
            </p:nvSpPr>
            <p:spPr>
              <a:xfrm>
                <a:off x="539496" y="2525889"/>
                <a:ext cx="11109960" cy="152107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是正相关的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.该经验回归直线必过点（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bar>
                      <m:barPr>
                        <m:pos m:val="top"/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.若该中学某高中女生身高增加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cm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，则其体重约增加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0.85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.若该中学某高中女生身高为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160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cm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，则其体重必为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50.29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9_2#43a974365.choices?vaa=1&amp;vcp=1&amp;vop=1&amp;pid=d7adaaca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25889"/>
                <a:ext cx="11109960" cy="1521079"/>
              </a:xfrm>
              <a:prstGeom prst="rect">
                <a:avLst/>
              </a:prstGeom>
              <a:blipFill>
                <a:blip r:embed="rId4"/>
                <a:stretch>
                  <a:fillRect l="-1317" t="-400" b="-96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10_1#43a974365?vaa=1&amp;vcp=1&amp;vop=1&amp;pid=d7adaaca1&amp;color=36,64,97&amp;vtp=1&amp;bbb=1&amp;hb=1"/>
              <p:cNvSpPr/>
              <p:nvPr/>
            </p:nvSpPr>
            <p:spPr>
              <a:xfrm>
                <a:off x="539496" y="4049889"/>
                <a:ext cx="11109960" cy="190989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对于A，因为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0.85&gt;0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是正相关的，所以A正确.对于B，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经验回归直线恒过样本点的中心，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所以经验回归直线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85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−85.71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必过点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ba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，所以B正确.对于C，由于经验回归方程为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85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−85.71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所以可知该中学某高中女生身高增加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cm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，则其体重约增加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0.85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，所以C正确.对于D，当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85×160−85.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71=50.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29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，所以该中学某高中女生身高为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160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cm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时，其体重约为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50.29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D错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误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ABC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10_1#43a974365?vaa=1&amp;vcp=1&amp;vop=1&amp;pid=d7adaaca1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049889"/>
                <a:ext cx="11109960" cy="1909890"/>
              </a:xfrm>
              <a:prstGeom prst="rect">
                <a:avLst/>
              </a:prstGeom>
              <a:blipFill>
                <a:blip r:embed="rId5"/>
                <a:stretch>
                  <a:fillRect l="-1317" t="-318" r="-3568" b="-73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3_1#bfbc4f107?vcp=1&amp;vop=1&amp;pid=d7adaaca1&amp;color=36,64,97&amp;vtp=1&amp;bt=1&amp;bbb=1&amp;hb=1"/>
              <p:cNvSpPr/>
              <p:nvPr/>
            </p:nvSpPr>
            <p:spPr>
              <a:xfrm>
                <a:off x="539496" y="1263510"/>
                <a:ext cx="11109960" cy="120129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〈要点2〉新能源汽车绿色出行引领时尚，某市有统计数据显示，某充电站6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天使用充电桩的用户数据如下表，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用两种模型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②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分别进行拟合，得到相应的经验回归方程分别为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</m:acc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=10.7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4,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</m:acc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=355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rad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−22.8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，进行残差分析得到如表所示的残差值（残差值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观测值-预测值）.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BD.13_1#bfbc4f107?vcp=1&amp;vop=1&amp;pid=d7adaaca1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63510"/>
                <a:ext cx="11109960" cy="1201293"/>
              </a:xfrm>
              <a:prstGeom prst="rect">
                <a:avLst/>
              </a:prstGeom>
              <a:blipFill>
                <a:blip r:embed="rId3"/>
                <a:stretch>
                  <a:fillRect l="-1317" r="-1756" b="-121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9" name="QO_5_BD.13_2#bfbc4f107?colgroup=10,6,6,4,4,6,6&amp;vcp=1&amp;vop=1&amp;pid=d7adaaca1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28766555"/>
                  </p:ext>
                </p:extLst>
              </p:nvPr>
            </p:nvGraphicFramePr>
            <p:xfrm>
              <a:off x="539496" y="2595867"/>
              <a:ext cx="11055096" cy="1559878"/>
            </p:xfrm>
            <a:graphic>
              <a:graphicData uri="http://schemas.openxmlformats.org/drawingml/2006/table">
                <a:tbl>
                  <a:tblPr/>
                  <a:tblGrid>
                    <a:gridCol w="266090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54533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54533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10642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10642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545336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545336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日期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/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天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9001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用户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𝑦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/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9001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模型①的残差值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−1.1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−2.8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𝑀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−1.2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−1.9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9001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模型②的残差值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−5.4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𝑛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−1.6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3.8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9" name="QO_5_BD.13_2#bfbc4f107?colgroup=10,6,6,4,4,6,6&amp;vcp=1&amp;vop=1&amp;pid=d7adaaca1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28766555"/>
                  </p:ext>
                </p:extLst>
              </p:nvPr>
            </p:nvGraphicFramePr>
            <p:xfrm>
              <a:off x="539496" y="2595867"/>
              <a:ext cx="11055096" cy="1559878"/>
            </p:xfrm>
            <a:graphic>
              <a:graphicData uri="http://schemas.openxmlformats.org/drawingml/2006/table">
                <a:tbl>
                  <a:tblPr/>
                  <a:tblGrid>
                    <a:gridCol w="266090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54533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54533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10642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10642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545336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545336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29" r="-315561" b="-3265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9001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29" t="-100000" r="-315561" b="-2265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9001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模型①的残差值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73123" t="-196923" r="-445059" b="-12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72047" t="-196923" r="-343307" b="-12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22099" t="-196923" r="-381768" b="-12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618681" t="-196923" r="-279670" b="-12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16996" t="-196923" r="-101186" b="-12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9001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模型②的残差值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72047" t="-301563" r="-343307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618681" t="-301563" r="-279670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16996" t="-301563" r="-101186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3.8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BD.13_3#bfbc4f107?vcp=1&amp;vop=1&amp;pid=d7adaaca1&amp;color=36,64,97&amp;vtp=1&amp;bbb=1"/>
              <p:cNvSpPr/>
              <p:nvPr/>
            </p:nvSpPr>
            <p:spPr>
              <a:xfrm>
                <a:off x="539496" y="4284967"/>
                <a:ext cx="11109960" cy="1511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7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参考公式：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lang="en-US" altLang="zh-CN" sz="1800" b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Up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lim>
                        <m:acc>
                          <m:accPr>
                            <m:chr m:val="̂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​</m:t>
                            </m:r>
                          </m:e>
                        </m:acc>
                      </m:lim>
                    </m:limUp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bar>
                              <m:barPr>
                                <m:pos m:val="top"/>
                                <m:ctrlPr>
                                  <a:rPr lang="en-US" altLang="zh-CN" sz="1800" b="0" i="1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180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bar>
                          </m:e>
                        </m:d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bar>
                              <m:barPr>
                                <m:pos m:val="top"/>
                                <m:ctrlPr>
                                  <a:rPr lang="en-US" altLang="zh-CN" sz="1800" b="0" i="1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180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</m:bar>
                          </m:e>
                        </m:d>
                      </m:num>
                      <m:den>
                        <m:limLow>
                          <m:limLowPr>
                            <m:ctrlPr>
                              <a:rPr lang="en-US" altLang="zh-CN" sz="180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i="1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244061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244061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</m:t>
                                </m:r>
                                <m:bar>
                                  <m:barPr>
                                    <m:pos m:val="top"/>
                                    <m:ctrlPr>
                                      <a:rPr lang="en-US" altLang="zh-CN" sz="1800" b="0" i="1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</m:ctrlPr>
                                  </m:barPr>
                                  <m:e>
                                    <m:r>
                                      <a:rPr lang="en-US" altLang="zh-CN" sz="180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bar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</m:acc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参考数据：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=3.5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6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=1049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6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BD.13_3#bfbc4f107?vcp=1&amp;vop=1&amp;pid=d7adaaca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284967"/>
                <a:ext cx="11109960" cy="1511300"/>
              </a:xfrm>
              <a:prstGeom prst="rect">
                <a:avLst/>
              </a:prstGeom>
              <a:blipFill>
                <a:blip r:embed="rId5"/>
                <a:stretch>
                  <a:fillRect l="-1317" b="-4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14_1#ddd182be4?vcp=1&amp;vop=1&amp;pid=bfbc4f107&amp;color=36,64,97&amp;vtp=1&amp;bt=1&amp;bbb=1&amp;hb=1"/>
          <p:cNvSpPr/>
          <p:nvPr/>
        </p:nvSpPr>
        <p:spPr>
          <a:xfrm>
            <a:off x="539496" y="2093295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（1）若残差值的绝对值之和越小，则模型拟合效果越好.根据表中数据，比较模型①，②的拟合效果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，应选择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哪一个模型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？并说明理由.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15_1#ddd182be4?vcp=1&amp;vop=1&amp;pid=bfbc4f107&amp;color=36,64,97&amp;vtp=1&amp;bbb=1"/>
              <p:cNvSpPr/>
              <p:nvPr/>
            </p:nvSpPr>
            <p:spPr>
              <a:xfrm>
                <a:off x="539496" y="2871424"/>
                <a:ext cx="11109960" cy="20305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</m:acc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=10.7×3+3.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4=35.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=43−35.5=7.5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</m:acc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=35.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5×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−22.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8=48.2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=45−48.2=−3.2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模型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①残差值的绝对值之和为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1.1+2.8+7.5+1.2+1.9+0.4=14.9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模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型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②残差值的绝对值之和为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0.3+5.4+4.3+3.2+1.6+3.8=18.6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14.9&lt;18.6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，所以模型①的拟合效果较好，应该选模型①.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6_AN.15_1#ddd182be4?vcp=1&amp;vop=1&amp;pid=bfbc4f10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71424"/>
                <a:ext cx="11109960" cy="2030540"/>
              </a:xfrm>
              <a:prstGeom prst="rect">
                <a:avLst/>
              </a:prstGeom>
              <a:blipFill>
                <a:blip r:embed="rId3"/>
                <a:stretch>
                  <a:fillRect l="-1317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1138</Words>
  <Application>Microsoft Office PowerPoint</Application>
  <PresentationFormat>宽屏</PresentationFormat>
  <Paragraphs>166</Paragraphs>
  <Slides>17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4" baseType="lpstr">
      <vt:lpstr>仿宋</vt:lpstr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2025-10-21T08:57:17Z</dcterms:created>
  <dcterms:modified xsi:type="dcterms:W3CDTF">2025-10-21T08:59:33Z</dcterms:modified>
  <cp:category/>
  <cp:contentStatus/>
</cp:coreProperties>
</file>